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f4239f563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g2f4239f5639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f4239f563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g2f4239f5639_0_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f4239f5639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2f4239f5639_0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f4239f563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2f4239f5639_0_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f4239f5639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2f4239f5639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f4239f563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2f4239f5639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f4239f5639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g2f4239f5639_0_2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f4239f5639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2f4239f5639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"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2"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3"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4"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2"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3"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4"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5"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6"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7"/>
          <p:cNvSpPr txBox="1"/>
          <p:nvPr>
            <p:ph idx="1"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"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2"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/>
          <p:nvPr>
            <p:ph idx="1"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idx="2"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1"/>
          <p:cNvSpPr txBox="1"/>
          <p:nvPr>
            <p:ph idx="3"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2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2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22"/>
          <p:cNvSpPr txBox="1"/>
          <p:nvPr>
            <p:ph idx="3"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3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3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3"/>
          <p:cNvSpPr txBox="1"/>
          <p:nvPr>
            <p:ph idx="3"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4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1"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4"/>
          <p:cNvSpPr txBox="1"/>
          <p:nvPr>
            <p:ph idx="2"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5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5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25"/>
          <p:cNvSpPr txBox="1"/>
          <p:nvPr>
            <p:ph idx="3"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5"/>
          <p:cNvSpPr txBox="1"/>
          <p:nvPr>
            <p:ph idx="4"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6"/>
          <p:cNvSpPr txBox="1"/>
          <p:nvPr>
            <p:ph idx="1"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6"/>
          <p:cNvSpPr txBox="1"/>
          <p:nvPr>
            <p:ph idx="2"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6"/>
          <p:cNvSpPr txBox="1"/>
          <p:nvPr>
            <p:ph idx="3"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6"/>
          <p:cNvSpPr txBox="1"/>
          <p:nvPr>
            <p:ph idx="4"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6"/>
          <p:cNvSpPr txBox="1"/>
          <p:nvPr>
            <p:ph idx="5"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6"/>
          <p:cNvSpPr txBox="1"/>
          <p:nvPr>
            <p:ph idx="6"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idx="1"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2"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8"/>
          <p:cNvSpPr txBox="1"/>
          <p:nvPr>
            <p:ph idx="3"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1"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3"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2"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3"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p1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p1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1"/>
          <p:cNvSpPr txBox="1"/>
          <p:nvPr>
            <p:ph idx="1"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2" name="Google Shape;62;p14"/>
          <p:cNvSpPr txBox="1"/>
          <p:nvPr>
            <p:ph idx="10"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3" name="Google Shape;63;p14"/>
          <p:cNvSpPr txBox="1"/>
          <p:nvPr>
            <p:ph idx="11"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Instalações de Ambiente Computacional</a:t>
            </a:r>
            <a:endParaRPr b="0" i="0" sz="6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7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Circuitos de controle e sinalização</a:t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6"/>
          <p:cNvSpPr txBox="1"/>
          <p:nvPr/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36"/>
          <p:cNvSpPr txBox="1"/>
          <p:nvPr/>
        </p:nvSpPr>
        <p:spPr>
          <a:xfrm>
            <a:off x="838080" y="1825560"/>
            <a:ext cx="105153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Como isso deve ser feito no sistema para a nossa área? 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7" name="Google Shape;17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312" y="2426725"/>
            <a:ext cx="7862838" cy="443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7"/>
          <p:cNvSpPr txBox="1"/>
          <p:nvPr/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37"/>
          <p:cNvSpPr txBox="1"/>
          <p:nvPr/>
        </p:nvSpPr>
        <p:spPr>
          <a:xfrm>
            <a:off x="838080" y="1825560"/>
            <a:ext cx="105153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Como isso deve ser feito no sistema para a nossa área? 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4" name="Google Shape;18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0" y="2472125"/>
            <a:ext cx="6096000" cy="405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8"/>
          <p:cNvSpPr txBox="1"/>
          <p:nvPr/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8"/>
          <p:cNvSpPr txBox="1"/>
          <p:nvPr/>
        </p:nvSpPr>
        <p:spPr>
          <a:xfrm>
            <a:off x="838080" y="1825560"/>
            <a:ext cx="105153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Primeiramente, precisamos de circuitos de sinalização para que a gente tenha um melhor entendimento sobre o que está acontecendo no ambiente.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Podemos divid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 em dois tipos diferentes: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240" lvl="1" marL="68580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Circuitos de sinalização luminosa.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5959" lvl="0" marL="68580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240" lvl="1" marL="68580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Circuitos de sinalização não luminosa.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9"/>
          <p:cNvSpPr txBox="1"/>
          <p:nvPr/>
        </p:nvSpPr>
        <p:spPr>
          <a:xfrm>
            <a:off x="838080" y="365040"/>
            <a:ext cx="10515240" cy="132552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39"/>
          <p:cNvSpPr txBox="1"/>
          <p:nvPr/>
        </p:nvSpPr>
        <p:spPr>
          <a:xfrm>
            <a:off x="838080" y="1825560"/>
            <a:ext cx="10515240" cy="3197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 controle elétrico é o processo de utilizar dispositivos elétricos e eletrônicos para controlar a operação de um sistema. 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Esse processo pode envolver desde a simples ligação e desligamento de um equipamento, até a operação de sistemas mais complexos, como sistemas de controle de temperatura, por exemplo.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Quais são os principais elementos de controle elétrico?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40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40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Uma prática comum é separar o circuito de controle/sinalização do sistema de potência.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240" lvl="1" marL="68580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Os circuitos de sinalização utilizam geralmente uma ordem de grandeza de corrente bem menor do que é utilizado em um Sistema de potência.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5959" lvl="0" marL="68580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240" lvl="1" marL="68580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Qualquer problema no sistema de potência, se não estiver desacoplado, pode afetar o Sistema de controle/sinalização.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4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Lembrando que, para fazer o controle do que queremos, precisamos também fazer a aquisição de dados. Isto pode ser feito, por exemplo, com diferentes tipos de sensores. 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 que podemos tentar controlar em nosso ambiente de trabalho? E que tipo de circuito podemos realizar?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2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4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Por fim, para fazer o controle e a sinalização, precisamos de algo muito importante: saber medir uma variável de interesse. 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Para esta tarefa, geralmente utilizamos </a:t>
            </a:r>
            <a:r>
              <a:rPr b="1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sensores</a:t>
            </a: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Exemplos de sensores: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 Temperatura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 Distância 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- Velocidade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3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3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1. Projete um sistema de alarme residencial que utiliza temporizadores para controlar o tempo de acionamento do alarme. O sistema deve incluir sensores de movimento e porta, uma sirene de alarme e elementos de sinalização visual e sonora para indicar o status do sistema.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2. Projete um sistema de iluminação com temporizadores para controlar a iluminação de um estacionamento de shopping. Não esqueça de descrever todos os componentes necessários para o desenvolvimento do projeto.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8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Em nosso dia-a-dia, é comum termos sistemas bem ‘poderosos’ que precisam de um certo controle e sinalização. 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Exemplo: Planta para o misturador de um composto químico.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9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9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Dentro de um ambiente de servidores, deve existir um cuidado enorme no monitoramento de condições do ambiente.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Mas antes… como vocês pensam que é um ambiente de servidor?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0"/>
          <p:cNvSpPr txBox="1"/>
          <p:nvPr/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0"/>
          <p:cNvSpPr txBox="1"/>
          <p:nvPr/>
        </p:nvSpPr>
        <p:spPr>
          <a:xfrm>
            <a:off x="838080" y="1825560"/>
            <a:ext cx="105153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Existem três tipos mais comuns, que são </a:t>
            </a:r>
            <a:r>
              <a:rPr b="1" lang="en-US" sz="2800">
                <a:latin typeface="Calibri"/>
                <a:ea typeface="Calibri"/>
                <a:cs typeface="Calibri"/>
                <a:sym typeface="Calibri"/>
              </a:rPr>
              <a:t>Tower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 Server, </a:t>
            </a:r>
            <a:r>
              <a:rPr b="1" lang="en-US" sz="2800">
                <a:latin typeface="Calibri"/>
                <a:ea typeface="Calibri"/>
                <a:cs typeface="Calibri"/>
                <a:sym typeface="Calibri"/>
              </a:rPr>
              <a:t>Blade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 Server e </a:t>
            </a:r>
            <a:r>
              <a:rPr b="1" lang="en-US" sz="2800">
                <a:latin typeface="Calibri"/>
                <a:ea typeface="Calibri"/>
                <a:cs typeface="Calibri"/>
                <a:sym typeface="Calibri"/>
              </a:rPr>
              <a:t>Rack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 Server.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p30"/>
          <p:cNvPicPr preferRelativeResize="0"/>
          <p:nvPr/>
        </p:nvPicPr>
        <p:blipFill rotWithShape="1">
          <a:blip r:embed="rId3">
            <a:alphaModFix/>
          </a:blip>
          <a:srcRect b="56482" l="24573" r="0" t="11545"/>
          <a:stretch/>
        </p:blipFill>
        <p:spPr>
          <a:xfrm>
            <a:off x="2564488" y="3337650"/>
            <a:ext cx="7062474" cy="21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1"/>
          <p:cNvSpPr txBox="1"/>
          <p:nvPr/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" name="Google Shape;143;p31"/>
          <p:cNvPicPr preferRelativeResize="0"/>
          <p:nvPr/>
        </p:nvPicPr>
        <p:blipFill rotWithShape="1">
          <a:blip r:embed="rId3">
            <a:alphaModFix/>
          </a:blip>
          <a:srcRect b="0" l="0" r="0" t="14037"/>
          <a:stretch/>
        </p:blipFill>
        <p:spPr>
          <a:xfrm>
            <a:off x="1413900" y="481475"/>
            <a:ext cx="9363652" cy="5895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2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32"/>
          <p:cNvSpPr txBox="1"/>
          <p:nvPr/>
        </p:nvSpPr>
        <p:spPr>
          <a:xfrm>
            <a:off x="838075" y="1825550"/>
            <a:ext cx="48261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Servidores devem cumprir diversos requisitos para continuar em pleno funcionamento, assim como os nossos computadores pessoais.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E se isso não for respeitado?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6048" y="2192298"/>
            <a:ext cx="6315150" cy="446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3"/>
          <p:cNvSpPr txBox="1"/>
          <p:nvPr/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33"/>
          <p:cNvSpPr txBox="1"/>
          <p:nvPr/>
        </p:nvSpPr>
        <p:spPr>
          <a:xfrm>
            <a:off x="838075" y="1825550"/>
            <a:ext cx="48384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Pense também na dificuldade de gerar um ambiente que consiga condicionar um servidor pequeno contendo múltiplas GPUs…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7" name="Google Shape;15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82925" y="1461724"/>
            <a:ext cx="5504526" cy="370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4"/>
          <p:cNvSpPr txBox="1"/>
          <p:nvPr/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4"/>
          <p:cNvSpPr txBox="1"/>
          <p:nvPr/>
        </p:nvSpPr>
        <p:spPr>
          <a:xfrm>
            <a:off x="838075" y="1825550"/>
            <a:ext cx="48384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just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Pense também na dificuldade de gerar um ambiente que consiga condicionar um servidor pequeno contendo múltiplas GPUs…</a:t>
            </a:r>
            <a:endParaRPr sz="2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4" name="Google Shape;16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5076" y="570139"/>
            <a:ext cx="4288301" cy="5717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5"/>
          <p:cNvSpPr txBox="1"/>
          <p:nvPr/>
        </p:nvSpPr>
        <p:spPr>
          <a:xfrm>
            <a:off x="838080" y="365040"/>
            <a:ext cx="10515300" cy="132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35"/>
          <p:cNvSpPr txBox="1"/>
          <p:nvPr/>
        </p:nvSpPr>
        <p:spPr>
          <a:xfrm>
            <a:off x="838080" y="1825560"/>
            <a:ext cx="10515300" cy="43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Primeiramente, precisamos de circuitos de sinalização para que a gente tenha um melhor entendimento sobre o que está acontecendo no ambiente.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t/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1001"/>
              </a:spcBef>
              <a:spcAft>
                <a:spcPts val="0"/>
              </a:spcAft>
              <a:buNone/>
            </a:pP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Podemos divid</a:t>
            </a:r>
            <a:r>
              <a:rPr lang="en-US" sz="2800"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b="0" lang="en-US" sz="2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 em dois tipos diferentes:</a:t>
            </a:r>
            <a:endParaRPr b="0" sz="2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240" lvl="1" marL="68580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Circuitos de sinalização luminosa.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75959" lvl="0" marL="68580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None/>
            </a:pPr>
            <a:r>
              <a:t/>
            </a:r>
            <a:endParaRPr b="0" sz="24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240" lvl="1" marL="685800" marR="0" rtl="0" algn="l">
              <a:lnSpc>
                <a:spcPct val="90000"/>
              </a:lnSpc>
              <a:spcBef>
                <a:spcPts val="499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Circuitos de sinalização não luminosa. 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